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media/image1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2192000" cy="9323388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6484BEF-C466-4A6B-A40F-891BFC4E3D6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371880"/>
            <a:ext cx="10971000" cy="155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609480" y="-185760"/>
            <a:ext cx="621360" cy="501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972F8F6-86FE-4528-BF7B-1EC95522173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371880"/>
            <a:ext cx="10971000" cy="155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2181600"/>
            <a:ext cx="621360" cy="27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5623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68E6932-E95F-4B5F-B196-D40A857C47F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371880"/>
            <a:ext cx="10971000" cy="155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9480" y="2181600"/>
            <a:ext cx="303120" cy="27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928080" y="2181600"/>
            <a:ext cx="303120" cy="27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B8CF29F-1033-4D3A-8B5B-F30A2B22374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371880"/>
            <a:ext cx="10971000" cy="155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05C0483-13FE-4E83-8627-A7963826F5C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609480" y="371880"/>
            <a:ext cx="10971000" cy="720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7815ED2-9E6B-4803-A4F0-A9275EF6BB5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371880"/>
            <a:ext cx="10971000" cy="155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2181600"/>
            <a:ext cx="30312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928080" y="2181600"/>
            <a:ext cx="303120" cy="27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09480" y="2327400"/>
            <a:ext cx="30312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6D7B812-8A1B-4856-8228-4C6F6F9BB8B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371880"/>
            <a:ext cx="10971000" cy="155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2181600"/>
            <a:ext cx="303120" cy="27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928080" y="2181600"/>
            <a:ext cx="30312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928080" y="2327400"/>
            <a:ext cx="30312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698B245-C4AE-4DF9-A0EB-1BFE7B9674D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371880"/>
            <a:ext cx="10971000" cy="155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2181600"/>
            <a:ext cx="30312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928080" y="2181600"/>
            <a:ext cx="30312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609480" y="2327400"/>
            <a:ext cx="62136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7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41D245E-28CE-4E49-92F2-38187C38EBC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371880"/>
            <a:ext cx="10971000" cy="155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2181600"/>
            <a:ext cx="62136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7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609480" y="2327400"/>
            <a:ext cx="62136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7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7A5F1E4-2D07-426E-A19B-E0EF8A74F97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371880"/>
            <a:ext cx="10971000" cy="155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2181600"/>
            <a:ext cx="30312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928080" y="2181600"/>
            <a:ext cx="30312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9480" y="2327400"/>
            <a:ext cx="30312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928080" y="2327400"/>
            <a:ext cx="30312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102BF1A-3155-4FCE-814C-9961EB714E0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371880"/>
            <a:ext cx="10971000" cy="155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F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609480" y="2181600"/>
            <a:ext cx="19980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819720" y="2181600"/>
            <a:ext cx="19980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/>
          </p:nvPr>
        </p:nvSpPr>
        <p:spPr>
          <a:xfrm>
            <a:off x="1029960" y="2181600"/>
            <a:ext cx="19980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/>
          </p:nvPr>
        </p:nvSpPr>
        <p:spPr>
          <a:xfrm>
            <a:off x="609480" y="2327400"/>
            <a:ext cx="19980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/>
          </p:nvPr>
        </p:nvSpPr>
        <p:spPr>
          <a:xfrm>
            <a:off x="819720" y="2327400"/>
            <a:ext cx="19980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/>
          </p:nvPr>
        </p:nvSpPr>
        <p:spPr>
          <a:xfrm>
            <a:off x="1029960" y="2327400"/>
            <a:ext cx="199800" cy="13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24" lnSpcReduction="20000"/>
          </a:bodyPr>
          <a:p>
            <a:pPr indent="0">
              <a:spcBef>
                <a:spcPts val="1417"/>
              </a:spcBef>
              <a:buNone/>
            </a:pPr>
            <a:endParaRPr b="0" lang="fr-F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34CA225-2F82-4F2E-9BE1-7509C3AAC39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371880"/>
            <a:ext cx="10971000" cy="1554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Cliquez pour éditer le format du texte-titre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2181600"/>
            <a:ext cx="621360" cy="27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111" lnSpcReduction="2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Cliquez pour éditer le format du plan de texte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Second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Troisième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Quatrième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Cinquième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Sixième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Septième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1262520" y="2181600"/>
            <a:ext cx="621360" cy="27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111" lnSpcReduction="2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Cliquez pour éditer le format du plan de texte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Second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Troisième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Quatrième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Cinquième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Sixième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Septième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609480" y="2487960"/>
            <a:ext cx="1273680" cy="27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111" lnSpcReduction="2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Cliquez pour éditer le format du plan de texte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Second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Troisième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Quatrième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Cinquième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Sixième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Septième niveau de plan</a:t>
            </a:r>
            <a:endParaRPr b="0" lang="fr-F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 idx="1"/>
          </p:nvPr>
        </p:nvSpPr>
        <p:spPr>
          <a:xfrm>
            <a:off x="4038480" y="8641440"/>
            <a:ext cx="4111200" cy="492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 idx="2"/>
          </p:nvPr>
        </p:nvSpPr>
        <p:spPr>
          <a:xfrm>
            <a:off x="8610480" y="8641440"/>
            <a:ext cx="2739600" cy="492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fr-FR" sz="16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407CC1FA-F893-405A-9CB5-786ADC41C9B9}" type="slidenum">
              <a:rPr b="0" lang="fr-FR" sz="16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&lt;numéro&gt;</a:t>
            </a:fld>
            <a:endParaRPr b="0" lang="fr-FR" sz="1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 idx="3"/>
          </p:nvPr>
        </p:nvSpPr>
        <p:spPr>
          <a:xfrm>
            <a:off x="838080" y="8641440"/>
            <a:ext cx="2739600" cy="492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F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Times New Roman"/>
              </a:rPr>
              <a:t>&lt;date/heure&gt;</a:t>
            </a:r>
            <a:endParaRPr b="0" lang="fr-F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"/>
          <p:cNvGrpSpPr/>
          <p:nvPr/>
        </p:nvGrpSpPr>
        <p:grpSpPr>
          <a:xfrm>
            <a:off x="493560" y="316080"/>
            <a:ext cx="9585360" cy="8273880"/>
            <a:chOff x="493560" y="316080"/>
            <a:chExt cx="9585360" cy="8273880"/>
          </a:xfrm>
        </p:grpSpPr>
        <p:pic>
          <p:nvPicPr>
            <p:cNvPr id="44" name="Image 6" descr=""/>
            <p:cNvPicPr/>
            <p:nvPr/>
          </p:nvPicPr>
          <p:blipFill>
            <a:blip r:embed="rId1"/>
            <a:stretch/>
          </p:blipFill>
          <p:spPr>
            <a:xfrm>
              <a:off x="2712240" y="1163160"/>
              <a:ext cx="7141320" cy="7426800"/>
            </a:xfrm>
            <a:prstGeom prst="rect">
              <a:avLst/>
            </a:prstGeom>
            <a:ln w="12700">
              <a:solidFill>
                <a:srgbClr val="000000"/>
              </a:solidFill>
              <a:round/>
            </a:ln>
          </p:spPr>
        </p:pic>
        <p:sp>
          <p:nvSpPr>
            <p:cNvPr id="45" name="Triangle isocèle 8"/>
            <p:cNvSpPr/>
            <p:nvPr/>
          </p:nvSpPr>
          <p:spPr>
            <a:xfrm>
              <a:off x="5093280" y="762084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46" name="Triangle isocèle 10"/>
            <p:cNvSpPr/>
            <p:nvPr/>
          </p:nvSpPr>
          <p:spPr>
            <a:xfrm>
              <a:off x="3497400" y="748296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47" name="Rectangle 9"/>
            <p:cNvSpPr/>
            <p:nvPr/>
          </p:nvSpPr>
          <p:spPr>
            <a:xfrm>
              <a:off x="5245560" y="7792200"/>
              <a:ext cx="110880" cy="11088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48" name="Triangle isocèle 12"/>
            <p:cNvSpPr/>
            <p:nvPr/>
          </p:nvSpPr>
          <p:spPr>
            <a:xfrm>
              <a:off x="5199120" y="779220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49" name="Rectangle 13"/>
            <p:cNvSpPr/>
            <p:nvPr/>
          </p:nvSpPr>
          <p:spPr>
            <a:xfrm>
              <a:off x="4265640" y="8050680"/>
              <a:ext cx="110880" cy="11088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50" name="Rectangle 14"/>
            <p:cNvSpPr/>
            <p:nvPr/>
          </p:nvSpPr>
          <p:spPr>
            <a:xfrm>
              <a:off x="6470640" y="7595280"/>
              <a:ext cx="110880" cy="11088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51" name="Rectangle 15"/>
            <p:cNvSpPr/>
            <p:nvPr/>
          </p:nvSpPr>
          <p:spPr>
            <a:xfrm>
              <a:off x="8502840" y="5811840"/>
              <a:ext cx="72720" cy="7272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31320" bIns="3132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52" name="Rectangle 16"/>
            <p:cNvSpPr/>
            <p:nvPr/>
          </p:nvSpPr>
          <p:spPr>
            <a:xfrm>
              <a:off x="6007680" y="6071400"/>
              <a:ext cx="110880" cy="11088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53" name="Rectangle 17"/>
            <p:cNvSpPr/>
            <p:nvPr/>
          </p:nvSpPr>
          <p:spPr>
            <a:xfrm>
              <a:off x="6566040" y="4604400"/>
              <a:ext cx="110880" cy="11088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54" name="Rectangle 18"/>
            <p:cNvSpPr/>
            <p:nvPr/>
          </p:nvSpPr>
          <p:spPr>
            <a:xfrm>
              <a:off x="7709040" y="4991760"/>
              <a:ext cx="110880" cy="11088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55" name="Rectangle 20"/>
            <p:cNvSpPr/>
            <p:nvPr/>
          </p:nvSpPr>
          <p:spPr>
            <a:xfrm>
              <a:off x="5220000" y="7430400"/>
              <a:ext cx="592560" cy="21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200" spc="-1" strike="noStrike">
                  <a:solidFill>
                    <a:schemeClr val="dk1"/>
                  </a:solidFill>
                  <a:latin typeface="Calibri"/>
                </a:rPr>
                <a:t>Jour 1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" name="Rectangle 21"/>
            <p:cNvSpPr/>
            <p:nvPr/>
          </p:nvSpPr>
          <p:spPr>
            <a:xfrm>
              <a:off x="3226680" y="7192080"/>
              <a:ext cx="574920" cy="2059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200" spc="-1" strike="noStrike">
                  <a:solidFill>
                    <a:schemeClr val="dk1"/>
                  </a:solidFill>
                  <a:latin typeface="Calibri"/>
                </a:rPr>
                <a:t>Jour 2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" name="Rectangle 22"/>
            <p:cNvSpPr/>
            <p:nvPr/>
          </p:nvSpPr>
          <p:spPr>
            <a:xfrm rot="21501000">
              <a:off x="6522120" y="7247520"/>
              <a:ext cx="852120" cy="21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200" spc="-1" strike="noStrike">
                  <a:solidFill>
                    <a:schemeClr val="dk1"/>
                  </a:solidFill>
                  <a:latin typeface="Calibri"/>
                </a:rPr>
                <a:t>Jour 3 et 4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" name="Rectangle 23"/>
            <p:cNvSpPr/>
            <p:nvPr/>
          </p:nvSpPr>
          <p:spPr>
            <a:xfrm>
              <a:off x="5928120" y="6508440"/>
              <a:ext cx="592560" cy="21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200" spc="-1" strike="noStrike">
                  <a:solidFill>
                    <a:schemeClr val="dk1"/>
                  </a:solidFill>
                  <a:latin typeface="Calibri"/>
                </a:rPr>
                <a:t>Jour 4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" name="Rectangle 24"/>
            <p:cNvSpPr/>
            <p:nvPr/>
          </p:nvSpPr>
          <p:spPr>
            <a:xfrm>
              <a:off x="5518440" y="6151320"/>
              <a:ext cx="706680" cy="21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000" spc="-1" strike="noStrike">
                  <a:solidFill>
                    <a:schemeClr val="dk1"/>
                  </a:solidFill>
                  <a:latin typeface="Calibri"/>
                </a:rPr>
                <a:t>Goubeth</a:t>
              </a:r>
              <a:endParaRPr b="0" lang="fr-FR" sz="1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" name="Rectangle 25"/>
            <p:cNvSpPr/>
            <p:nvPr/>
          </p:nvSpPr>
          <p:spPr>
            <a:xfrm>
              <a:off x="6325200" y="4357080"/>
              <a:ext cx="592560" cy="21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200" spc="-1" strike="noStrike">
                  <a:solidFill>
                    <a:schemeClr val="dk1"/>
                  </a:solidFill>
                  <a:latin typeface="Calibri"/>
                </a:rPr>
                <a:t>Jour 6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" name="Triangle isocèle 26"/>
            <p:cNvSpPr/>
            <p:nvPr/>
          </p:nvSpPr>
          <p:spPr>
            <a:xfrm>
              <a:off x="6921360" y="636732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2" name="Triangle isocèle 27"/>
            <p:cNvSpPr/>
            <p:nvPr/>
          </p:nvSpPr>
          <p:spPr>
            <a:xfrm>
              <a:off x="5965920" y="607140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3" name="Triangle isocèle 29"/>
            <p:cNvSpPr/>
            <p:nvPr/>
          </p:nvSpPr>
          <p:spPr>
            <a:xfrm>
              <a:off x="6435000" y="759528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4" name="Triangle isocèle 30"/>
            <p:cNvSpPr/>
            <p:nvPr/>
          </p:nvSpPr>
          <p:spPr>
            <a:xfrm>
              <a:off x="6754320" y="556128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5" name="Triangle isocèle 31"/>
            <p:cNvSpPr/>
            <p:nvPr/>
          </p:nvSpPr>
          <p:spPr>
            <a:xfrm>
              <a:off x="6515280" y="461088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6" name="Triangle isocèle 32"/>
            <p:cNvSpPr/>
            <p:nvPr/>
          </p:nvSpPr>
          <p:spPr>
            <a:xfrm>
              <a:off x="7651800" y="499176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7" name="Rectangle 19"/>
            <p:cNvSpPr/>
            <p:nvPr/>
          </p:nvSpPr>
          <p:spPr>
            <a:xfrm>
              <a:off x="9363960" y="4244040"/>
              <a:ext cx="110880" cy="11088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8" name="Triangle isocèle 33"/>
            <p:cNvSpPr/>
            <p:nvPr/>
          </p:nvSpPr>
          <p:spPr>
            <a:xfrm>
              <a:off x="9312120" y="424404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9" name="Triangle isocèle 35"/>
            <p:cNvSpPr/>
            <p:nvPr/>
          </p:nvSpPr>
          <p:spPr>
            <a:xfrm>
              <a:off x="9435960" y="312516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70" name="Rectangle 36"/>
            <p:cNvSpPr/>
            <p:nvPr/>
          </p:nvSpPr>
          <p:spPr>
            <a:xfrm>
              <a:off x="7158240" y="4604400"/>
              <a:ext cx="566640" cy="222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200" spc="-1" strike="noStrike">
                  <a:solidFill>
                    <a:schemeClr val="dk1"/>
                  </a:solidFill>
                  <a:latin typeface="Calibri"/>
                </a:rPr>
                <a:t>Jour 7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" name="Rectangle 37"/>
            <p:cNvSpPr/>
            <p:nvPr/>
          </p:nvSpPr>
          <p:spPr>
            <a:xfrm>
              <a:off x="8518320" y="3868920"/>
              <a:ext cx="891720" cy="21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200" spc="-1" strike="noStrike">
                  <a:solidFill>
                    <a:schemeClr val="dk1"/>
                  </a:solidFill>
                  <a:latin typeface="Calibri"/>
                </a:rPr>
                <a:t>Jours 8 et 9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72" name="Connecteur droit avec flèche 39"/>
            <p:cNvCxnSpPr/>
            <p:nvPr/>
          </p:nvCxnSpPr>
          <p:spPr>
            <a:xfrm flipH="1">
              <a:off x="8616960" y="4439160"/>
              <a:ext cx="517680" cy="1254600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ash"/>
              <a:round/>
              <a:tailEnd len="med" type="triangle" w="med"/>
            </a:ln>
          </p:spPr>
        </p:cxnSp>
        <p:sp>
          <p:nvSpPr>
            <p:cNvPr id="73" name="Rectangle 40"/>
            <p:cNvSpPr/>
            <p:nvPr/>
          </p:nvSpPr>
          <p:spPr>
            <a:xfrm>
              <a:off x="8818200" y="4872240"/>
              <a:ext cx="721800" cy="2016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200" spc="-1" strike="noStrike">
                  <a:solidFill>
                    <a:schemeClr val="dk1"/>
                  </a:solidFill>
                  <a:latin typeface="Calibri"/>
                </a:rPr>
                <a:t>Jour 10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" name="Rectangle 41"/>
            <p:cNvSpPr/>
            <p:nvPr/>
          </p:nvSpPr>
          <p:spPr>
            <a:xfrm>
              <a:off x="8149680" y="6001560"/>
              <a:ext cx="662760" cy="21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200" spc="-1" strike="noStrike">
                  <a:solidFill>
                    <a:schemeClr val="dk1"/>
                  </a:solidFill>
                  <a:latin typeface="Calibri"/>
                </a:rPr>
                <a:t>Jour 11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" name="Rectangle 44"/>
            <p:cNvSpPr/>
            <p:nvPr/>
          </p:nvSpPr>
          <p:spPr>
            <a:xfrm>
              <a:off x="5913000" y="4566600"/>
              <a:ext cx="763920" cy="21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000" spc="-1" strike="noStrike">
                  <a:solidFill>
                    <a:schemeClr val="dk1"/>
                  </a:solidFill>
                  <a:latin typeface="Calibri"/>
                </a:rPr>
                <a:t>Randa</a:t>
              </a:r>
              <a:endParaRPr b="0" lang="fr-FR" sz="1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" name="Rectangle 45"/>
            <p:cNvSpPr/>
            <p:nvPr/>
          </p:nvSpPr>
          <p:spPr>
            <a:xfrm>
              <a:off x="3328920" y="7432200"/>
              <a:ext cx="1047240" cy="21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900" spc="-1" strike="noStrike">
                  <a:solidFill>
                    <a:schemeClr val="dk1"/>
                  </a:solidFill>
                  <a:latin typeface="Calibri"/>
                </a:rPr>
                <a:t>Lac ABBE</a:t>
              </a:r>
              <a:endParaRPr b="0" lang="fr-FR" sz="9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" name="Rectangle 47"/>
            <p:cNvSpPr/>
            <p:nvPr/>
          </p:nvSpPr>
          <p:spPr>
            <a:xfrm>
              <a:off x="6464160" y="6189480"/>
              <a:ext cx="1021320" cy="21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000" spc="-1" strike="noStrike">
                  <a:solidFill>
                    <a:schemeClr val="dk1"/>
                  </a:solidFill>
                  <a:latin typeface="Calibri"/>
                </a:rPr>
                <a:t>PK51</a:t>
              </a:r>
              <a:endParaRPr b="0" lang="fr-FR" sz="1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" name="Rectangle 48"/>
            <p:cNvSpPr/>
            <p:nvPr/>
          </p:nvSpPr>
          <p:spPr>
            <a:xfrm>
              <a:off x="9122400" y="3245760"/>
              <a:ext cx="720720" cy="21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000" spc="-1" strike="noStrike">
                  <a:solidFill>
                    <a:schemeClr val="dk1"/>
                  </a:solidFill>
                  <a:latin typeface="Calibri"/>
                </a:rPr>
                <a:t>Godoria</a:t>
              </a:r>
              <a:endParaRPr b="0" lang="fr-FR" sz="1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" name="Rectangle 49"/>
            <p:cNvSpPr/>
            <p:nvPr/>
          </p:nvSpPr>
          <p:spPr>
            <a:xfrm>
              <a:off x="4360680" y="8084520"/>
              <a:ext cx="720720" cy="21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000" spc="-1" strike="noStrike">
                  <a:solidFill>
                    <a:schemeClr val="dk1"/>
                  </a:solidFill>
                  <a:latin typeface="Calibri"/>
                </a:rPr>
                <a:t>As Eyla</a:t>
              </a:r>
              <a:endParaRPr b="0" lang="fr-FR" sz="1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" name="Rectangle 50"/>
            <p:cNvSpPr/>
            <p:nvPr/>
          </p:nvSpPr>
          <p:spPr>
            <a:xfrm>
              <a:off x="4531320" y="7468560"/>
              <a:ext cx="720720" cy="21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000" spc="-1" strike="noStrike">
                  <a:solidFill>
                    <a:schemeClr val="dk1"/>
                  </a:solidFill>
                  <a:latin typeface="Calibri"/>
                </a:rPr>
                <a:t>Kontali</a:t>
              </a:r>
              <a:endParaRPr b="0" lang="fr-FR" sz="1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1" name="Rectangle 55"/>
            <p:cNvSpPr/>
            <p:nvPr/>
          </p:nvSpPr>
          <p:spPr>
            <a:xfrm>
              <a:off x="514800" y="4467960"/>
              <a:ext cx="110880" cy="11088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82" name="Triangle isocèle 56"/>
            <p:cNvSpPr/>
            <p:nvPr/>
          </p:nvSpPr>
          <p:spPr>
            <a:xfrm>
              <a:off x="503280" y="479268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83" name="Rectangle 58"/>
            <p:cNvSpPr/>
            <p:nvPr/>
          </p:nvSpPr>
          <p:spPr>
            <a:xfrm>
              <a:off x="669600" y="4344840"/>
              <a:ext cx="648000" cy="386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1" lang="fr-FR" sz="1200" spc="-1" strike="noStrike">
                  <a:solidFill>
                    <a:schemeClr val="dk1"/>
                  </a:solidFill>
                  <a:latin typeface="Calibri"/>
                </a:rPr>
                <a:t>Nuitée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" name="Rectangle 59"/>
            <p:cNvSpPr/>
            <p:nvPr/>
          </p:nvSpPr>
          <p:spPr>
            <a:xfrm>
              <a:off x="675720" y="4538520"/>
              <a:ext cx="1781640" cy="7768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r>
                <a:rPr b="1" lang="fr-FR" sz="1200" spc="-1" strike="noStrike">
                  <a:solidFill>
                    <a:schemeClr val="dk1"/>
                  </a:solidFill>
                  <a:latin typeface="Calibri"/>
                </a:rPr>
                <a:t>Départ / arrivée / centre d’intérêt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" name="Rectangle 62"/>
            <p:cNvSpPr/>
            <p:nvPr/>
          </p:nvSpPr>
          <p:spPr>
            <a:xfrm>
              <a:off x="544680" y="5242680"/>
              <a:ext cx="110880" cy="11088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86" name="Triangle isocèle 63"/>
            <p:cNvSpPr/>
            <p:nvPr/>
          </p:nvSpPr>
          <p:spPr>
            <a:xfrm>
              <a:off x="493560" y="524592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87" name="Rectangle 64"/>
            <p:cNvSpPr/>
            <p:nvPr/>
          </p:nvSpPr>
          <p:spPr>
            <a:xfrm>
              <a:off x="651240" y="5114520"/>
              <a:ext cx="1292760" cy="3862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1" lang="fr-FR" sz="1200" spc="-1" strike="noStrike">
                  <a:solidFill>
                    <a:schemeClr val="dk1"/>
                  </a:solidFill>
                  <a:latin typeface="Calibri"/>
                </a:rPr>
                <a:t>Arrivée et nuitée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8" name="ZoneTexte 65"/>
            <p:cNvSpPr/>
            <p:nvPr/>
          </p:nvSpPr>
          <p:spPr>
            <a:xfrm>
              <a:off x="2496240" y="316080"/>
              <a:ext cx="739944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457200">
                <a:lnSpc>
                  <a:spcPct val="100000"/>
                </a:lnSpc>
              </a:pPr>
              <a:r>
                <a:rPr b="1" lang="fr-FR" sz="1800" spc="-1" strike="noStrike">
                  <a:solidFill>
                    <a:schemeClr val="dk1"/>
                  </a:solidFill>
                  <a:latin typeface="Calibri"/>
                </a:rPr>
                <a:t>CARTE TRACE TOUR CYCLISTE SCOLAIRE ET MILITAIRE DE DJIBOUTI </a:t>
              </a:r>
              <a:endParaRPr b="0" lang="fr-FR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457200">
                <a:lnSpc>
                  <a:spcPct val="100000"/>
                </a:lnSpc>
              </a:pPr>
              <a:r>
                <a:rPr b="1" lang="fr-FR" sz="1800" spc="-1" strike="noStrike">
                  <a:solidFill>
                    <a:schemeClr val="dk1"/>
                  </a:solidFill>
                  <a:latin typeface="Calibri"/>
                </a:rPr>
                <a:t>MARDI  03 FÉVRIER AU SAMEDI  14 FÉVRIER 2026 </a:t>
              </a:r>
              <a:endParaRPr b="0" lang="fr-FR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9" name="Rectangle 68"/>
            <p:cNvSpPr/>
            <p:nvPr/>
          </p:nvSpPr>
          <p:spPr>
            <a:xfrm>
              <a:off x="1536840" y="5620320"/>
              <a:ext cx="757800" cy="3862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200" spc="-1" strike="noStrike">
                  <a:solidFill>
                    <a:schemeClr val="dk1"/>
                  </a:solidFill>
                  <a:latin typeface="Calibri"/>
                </a:rPr>
                <a:t>20 km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90" name="Connecteur droit 67"/>
            <p:cNvCxnSpPr/>
            <p:nvPr/>
          </p:nvCxnSpPr>
          <p:spPr>
            <a:xfrm>
              <a:off x="538200" y="5837760"/>
              <a:ext cx="1082880" cy="3600"/>
            </a:xfrm>
            <a:prstGeom prst="straightConnector1">
              <a:avLst/>
            </a:prstGeom>
            <a:ln w="0">
              <a:solidFill>
                <a:srgbClr val="000000"/>
              </a:solidFill>
            </a:ln>
          </p:spPr>
        </p:cxnSp>
        <p:cxnSp>
          <p:nvCxnSpPr>
            <p:cNvPr id="91" name="Connecteur droit 70"/>
            <p:cNvCxnSpPr/>
            <p:nvPr/>
          </p:nvCxnSpPr>
          <p:spPr>
            <a:xfrm>
              <a:off x="538200" y="5806800"/>
              <a:ext cx="3600" cy="65520"/>
            </a:xfrm>
            <a:prstGeom prst="straightConnector1">
              <a:avLst/>
            </a:prstGeom>
            <a:ln w="0">
              <a:solidFill>
                <a:srgbClr val="000000"/>
              </a:solidFill>
            </a:ln>
          </p:spPr>
        </p:cxnSp>
        <p:cxnSp>
          <p:nvCxnSpPr>
            <p:cNvPr id="92" name="Connecteur droit 71"/>
            <p:cNvCxnSpPr/>
            <p:nvPr/>
          </p:nvCxnSpPr>
          <p:spPr>
            <a:xfrm>
              <a:off x="1618200" y="5806800"/>
              <a:ext cx="3600" cy="65520"/>
            </a:xfrm>
            <a:prstGeom prst="straightConnector1">
              <a:avLst/>
            </a:prstGeom>
            <a:ln w="0">
              <a:solidFill>
                <a:srgbClr val="000000"/>
              </a:solidFill>
            </a:ln>
          </p:spPr>
        </p:cxnSp>
        <p:sp>
          <p:nvSpPr>
            <p:cNvPr id="93" name="Rectangle 74"/>
            <p:cNvSpPr/>
            <p:nvPr/>
          </p:nvSpPr>
          <p:spPr>
            <a:xfrm>
              <a:off x="6971400" y="8315640"/>
              <a:ext cx="720720" cy="21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000" spc="-1" strike="noStrike">
                  <a:solidFill>
                    <a:schemeClr val="dk1"/>
                  </a:solidFill>
                  <a:latin typeface="Calibri"/>
                </a:rPr>
                <a:t>Assamo</a:t>
              </a:r>
              <a:endParaRPr b="0" lang="fr-FR" sz="1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4" name="Triangle isocèle 75"/>
            <p:cNvSpPr/>
            <p:nvPr/>
          </p:nvSpPr>
          <p:spPr>
            <a:xfrm>
              <a:off x="7317360" y="816516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95" name="Triangle isocèle 76"/>
            <p:cNvSpPr/>
            <p:nvPr/>
          </p:nvSpPr>
          <p:spPr>
            <a:xfrm>
              <a:off x="8444160" y="5806800"/>
              <a:ext cx="73800" cy="8352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-1440" bIns="-14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96" name="Triangle isocèle 77"/>
            <p:cNvSpPr/>
            <p:nvPr/>
          </p:nvSpPr>
          <p:spPr>
            <a:xfrm>
              <a:off x="493560" y="5485320"/>
              <a:ext cx="105480" cy="11916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6560" bIns="1656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97" name="Rectangle 78"/>
            <p:cNvSpPr/>
            <p:nvPr/>
          </p:nvSpPr>
          <p:spPr>
            <a:xfrm>
              <a:off x="493560" y="5370840"/>
              <a:ext cx="1292760" cy="3862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1" lang="fr-FR" sz="1200" spc="-1" strike="noStrike">
                  <a:solidFill>
                    <a:schemeClr val="dk1"/>
                  </a:solidFill>
                  <a:latin typeface="Calibri"/>
                </a:rPr>
                <a:t>Étape finale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Triangle isocèle 81"/>
            <p:cNvSpPr/>
            <p:nvPr/>
          </p:nvSpPr>
          <p:spPr>
            <a:xfrm>
              <a:off x="3677400" y="813672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99" name="Rectangle 1"/>
            <p:cNvSpPr/>
            <p:nvPr/>
          </p:nvSpPr>
          <p:spPr>
            <a:xfrm>
              <a:off x="6971400" y="8315640"/>
              <a:ext cx="720720" cy="21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000" spc="-1" strike="noStrike">
                  <a:solidFill>
                    <a:schemeClr val="dk1"/>
                  </a:solidFill>
                  <a:latin typeface="Calibri"/>
                </a:rPr>
                <a:t>Assamo</a:t>
              </a:r>
              <a:endParaRPr b="0" lang="fr-FR" sz="1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" name="Rectangle 104"/>
            <p:cNvSpPr/>
            <p:nvPr/>
          </p:nvSpPr>
          <p:spPr>
            <a:xfrm>
              <a:off x="3738240" y="8153640"/>
              <a:ext cx="577080" cy="340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defTabSz="914400">
                <a:lnSpc>
                  <a:spcPct val="100000"/>
                </a:lnSpc>
              </a:pPr>
              <a:r>
                <a:rPr b="0" lang="fr-FR" sz="1000" spc="-1" strike="noStrike">
                  <a:solidFill>
                    <a:schemeClr val="dk1"/>
                  </a:solidFill>
                  <a:latin typeface="Calibri"/>
                </a:rPr>
                <a:t>Kouta Bouyya</a:t>
              </a:r>
              <a:endParaRPr b="0" lang="fr-FR" sz="1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" name="Rectangle 2"/>
            <p:cNvSpPr/>
            <p:nvPr/>
          </p:nvSpPr>
          <p:spPr>
            <a:xfrm>
              <a:off x="5702760" y="5401440"/>
              <a:ext cx="592560" cy="21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200" spc="-1" strike="noStrike">
                  <a:solidFill>
                    <a:schemeClr val="dk1"/>
                  </a:solidFill>
                  <a:latin typeface="Calibri"/>
                </a:rPr>
                <a:t>Jour 5</a:t>
              </a:r>
              <a:endParaRPr b="0" lang="fr-FR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" name="Forme libre : forme 1"/>
            <p:cNvSpPr/>
            <p:nvPr/>
          </p:nvSpPr>
          <p:spPr>
            <a:xfrm flipH="1">
              <a:off x="3775320" y="8186040"/>
              <a:ext cx="583200" cy="360"/>
            </a:xfrm>
            <a:custGeom>
              <a:avLst/>
              <a:gdLst>
                <a:gd name="textAreaLeft" fmla="*/ -720 w 583200"/>
                <a:gd name="textAreaRight" fmla="*/ 585360 w 583200"/>
                <a:gd name="textAreaTop" fmla="*/ 0 h 360"/>
                <a:gd name="textAreaBottom" fmla="*/ 5760 h 360"/>
              </a:gdLst>
              <a:ahLst/>
              <a:rect l="textAreaLeft" t="textAreaTop" r="textAreaRight" b="textAreaBottom"/>
              <a:pathLst>
                <a:path w="264646" h="582930">
                  <a:moveTo>
                    <a:pt x="112246" y="0"/>
                  </a:moveTo>
                  <a:cubicBezTo>
                    <a:pt x="46206" y="147637"/>
                    <a:pt x="-19834" y="295275"/>
                    <a:pt x="5566" y="392430"/>
                  </a:cubicBezTo>
                  <a:cubicBezTo>
                    <a:pt x="30966" y="489585"/>
                    <a:pt x="147806" y="536257"/>
                    <a:pt x="264646" y="582930"/>
                  </a:cubicBezTo>
                </a:path>
              </a:pathLst>
            </a:custGeom>
            <a:noFill/>
            <a:ln w="38100">
              <a:solidFill>
                <a:srgbClr val="c60ab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-44280" bIns="-4428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03" name="Forme libre : forme 2"/>
            <p:cNvSpPr/>
            <p:nvPr/>
          </p:nvSpPr>
          <p:spPr>
            <a:xfrm>
              <a:off x="5176440" y="7646760"/>
              <a:ext cx="162000" cy="138240"/>
            </a:xfrm>
            <a:custGeom>
              <a:avLst/>
              <a:gdLst>
                <a:gd name="textAreaLeft" fmla="*/ 0 w 162000"/>
                <a:gd name="textAreaRight" fmla="*/ 164160 w 162000"/>
                <a:gd name="textAreaTop" fmla="*/ 0 h 138240"/>
                <a:gd name="textAreaBottom" fmla="*/ 140400 h 138240"/>
              </a:gdLst>
              <a:ahLst/>
              <a:rect l="textAreaLeft" t="textAreaTop" r="textAreaRight" b="textAreaBottom"/>
              <a:pathLst>
                <a:path w="164269" h="140512">
                  <a:moveTo>
                    <a:pt x="164269" y="140512"/>
                  </a:moveTo>
                  <a:cubicBezTo>
                    <a:pt x="152521" y="86854"/>
                    <a:pt x="140774" y="33197"/>
                    <a:pt x="114739" y="10972"/>
                  </a:cubicBezTo>
                  <a:cubicBezTo>
                    <a:pt x="88704" y="-11253"/>
                    <a:pt x="8059" y="7162"/>
                    <a:pt x="8059" y="7162"/>
                  </a:cubicBezTo>
                  <a:cubicBezTo>
                    <a:pt x="-8451" y="6527"/>
                    <a:pt x="3614" y="6844"/>
                    <a:pt x="15679" y="7162"/>
                  </a:cubicBezTo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04" name="Forme libre : forme 3"/>
            <p:cNvSpPr/>
            <p:nvPr/>
          </p:nvSpPr>
          <p:spPr>
            <a:xfrm>
              <a:off x="5169240" y="7640280"/>
              <a:ext cx="172440" cy="152280"/>
            </a:xfrm>
            <a:custGeom>
              <a:avLst/>
              <a:gdLst>
                <a:gd name="textAreaLeft" fmla="*/ 0 w 172440"/>
                <a:gd name="textAreaRight" fmla="*/ 174600 w 172440"/>
                <a:gd name="textAreaTop" fmla="*/ 0 h 152280"/>
                <a:gd name="textAreaBottom" fmla="*/ 154440 h 152280"/>
              </a:gdLst>
              <a:ahLst/>
              <a:rect l="textAreaLeft" t="textAreaTop" r="textAreaRight" b="textAreaBottom"/>
              <a:pathLst>
                <a:path w="174647" h="154464">
                  <a:moveTo>
                    <a:pt x="0" y="43974"/>
                  </a:moveTo>
                  <a:cubicBezTo>
                    <a:pt x="77787" y="15716"/>
                    <a:pt x="155575" y="-12541"/>
                    <a:pt x="171450" y="5874"/>
                  </a:cubicBezTo>
                  <a:cubicBezTo>
                    <a:pt x="187325" y="24289"/>
                    <a:pt x="141287" y="89376"/>
                    <a:pt x="95250" y="154464"/>
                  </a:cubicBezTo>
                </a:path>
              </a:pathLst>
            </a:custGeom>
            <a:noFill/>
            <a:ln w="25400">
              <a:solidFill>
                <a:srgbClr val="c60ab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05" name="Forme libre : forme 4"/>
            <p:cNvSpPr/>
            <p:nvPr/>
          </p:nvSpPr>
          <p:spPr>
            <a:xfrm>
              <a:off x="6559920" y="7606800"/>
              <a:ext cx="763560" cy="642960"/>
            </a:xfrm>
            <a:custGeom>
              <a:avLst/>
              <a:gdLst>
                <a:gd name="textAreaLeft" fmla="*/ 0 w 763560"/>
                <a:gd name="textAreaRight" fmla="*/ 765720 w 763560"/>
                <a:gd name="textAreaTop" fmla="*/ 0 h 642960"/>
                <a:gd name="textAreaBottom" fmla="*/ 645120 h 642960"/>
              </a:gdLst>
              <a:ahLst/>
              <a:rect l="textAreaLeft" t="textAreaTop" r="textAreaRight" b="textAreaBottom"/>
              <a:pathLst>
                <a:path w="765810" h="645160">
                  <a:moveTo>
                    <a:pt x="0" y="1270"/>
                  </a:moveTo>
                  <a:cubicBezTo>
                    <a:pt x="54292" y="-635"/>
                    <a:pt x="108585" y="-2540"/>
                    <a:pt x="175260" y="12700"/>
                  </a:cubicBezTo>
                  <a:cubicBezTo>
                    <a:pt x="241935" y="27940"/>
                    <a:pt x="301625" y="-12700"/>
                    <a:pt x="400050" y="92710"/>
                  </a:cubicBezTo>
                  <a:cubicBezTo>
                    <a:pt x="498475" y="198120"/>
                    <a:pt x="632142" y="421640"/>
                    <a:pt x="765810" y="645160"/>
                  </a:cubicBezTo>
                </a:path>
              </a:pathLst>
            </a:custGeom>
            <a:noFill/>
            <a:ln w="25400">
              <a:solidFill>
                <a:srgbClr val="c60ab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06" name="Forme libre : forme 5"/>
            <p:cNvSpPr/>
            <p:nvPr/>
          </p:nvSpPr>
          <p:spPr>
            <a:xfrm>
              <a:off x="6049440" y="6190920"/>
              <a:ext cx="881640" cy="287280"/>
            </a:xfrm>
            <a:custGeom>
              <a:avLst/>
              <a:gdLst>
                <a:gd name="textAreaLeft" fmla="*/ 0 w 881640"/>
                <a:gd name="textAreaRight" fmla="*/ 883800 w 881640"/>
                <a:gd name="textAreaTop" fmla="*/ 0 h 287280"/>
                <a:gd name="textAreaBottom" fmla="*/ 289440 h 287280"/>
              </a:gdLst>
              <a:ahLst/>
              <a:rect l="textAreaLeft" t="textAreaTop" r="textAreaRight" b="textAreaBottom"/>
              <a:pathLst>
                <a:path w="883920" h="289560">
                  <a:moveTo>
                    <a:pt x="883920" y="289560"/>
                  </a:moveTo>
                  <a:lnTo>
                    <a:pt x="571500" y="281940"/>
                  </a:lnTo>
                  <a:cubicBezTo>
                    <a:pt x="480695" y="278130"/>
                    <a:pt x="403860" y="278765"/>
                    <a:pt x="339090" y="266700"/>
                  </a:cubicBezTo>
                  <a:cubicBezTo>
                    <a:pt x="274320" y="254635"/>
                    <a:pt x="214630" y="232410"/>
                    <a:pt x="182880" y="209550"/>
                  </a:cubicBezTo>
                  <a:cubicBezTo>
                    <a:pt x="151130" y="186690"/>
                    <a:pt x="145415" y="144780"/>
                    <a:pt x="148590" y="129540"/>
                  </a:cubicBezTo>
                  <a:cubicBezTo>
                    <a:pt x="151765" y="114300"/>
                    <a:pt x="203835" y="133350"/>
                    <a:pt x="201930" y="118110"/>
                  </a:cubicBezTo>
                  <a:cubicBezTo>
                    <a:pt x="200025" y="102870"/>
                    <a:pt x="170815" y="57785"/>
                    <a:pt x="137160" y="38100"/>
                  </a:cubicBezTo>
                  <a:cubicBezTo>
                    <a:pt x="103505" y="18415"/>
                    <a:pt x="51752" y="9207"/>
                    <a:pt x="0" y="0"/>
                  </a:cubicBezTo>
                </a:path>
              </a:pathLst>
            </a:custGeom>
            <a:noFill/>
            <a:ln w="25400">
              <a:solidFill>
                <a:srgbClr val="c60ab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07" name="Forme libre : forme 6"/>
            <p:cNvSpPr/>
            <p:nvPr/>
          </p:nvSpPr>
          <p:spPr>
            <a:xfrm>
              <a:off x="5970240" y="5607720"/>
              <a:ext cx="785520" cy="459000"/>
            </a:xfrm>
            <a:custGeom>
              <a:avLst/>
              <a:gdLst>
                <a:gd name="textAreaLeft" fmla="*/ 0 w 785520"/>
                <a:gd name="textAreaRight" fmla="*/ 787680 w 785520"/>
                <a:gd name="textAreaTop" fmla="*/ 0 h 459000"/>
                <a:gd name="textAreaBottom" fmla="*/ 461160 h 459000"/>
              </a:gdLst>
              <a:ahLst/>
              <a:rect l="textAreaLeft" t="textAreaTop" r="textAreaRight" b="textAreaBottom"/>
              <a:pathLst>
                <a:path w="787816" h="461010">
                  <a:moveTo>
                    <a:pt x="52486" y="461010"/>
                  </a:moveTo>
                  <a:cubicBezTo>
                    <a:pt x="33118" y="447992"/>
                    <a:pt x="13751" y="434975"/>
                    <a:pt x="14386" y="396240"/>
                  </a:cubicBezTo>
                  <a:cubicBezTo>
                    <a:pt x="15021" y="357505"/>
                    <a:pt x="42961" y="265430"/>
                    <a:pt x="56296" y="228600"/>
                  </a:cubicBezTo>
                  <a:cubicBezTo>
                    <a:pt x="69631" y="191770"/>
                    <a:pt x="100746" y="200025"/>
                    <a:pt x="94396" y="175260"/>
                  </a:cubicBezTo>
                  <a:cubicBezTo>
                    <a:pt x="88046" y="150495"/>
                    <a:pt x="30896" y="106045"/>
                    <a:pt x="18196" y="80010"/>
                  </a:cubicBezTo>
                  <a:cubicBezTo>
                    <a:pt x="5496" y="53975"/>
                    <a:pt x="-15459" y="14605"/>
                    <a:pt x="18196" y="19050"/>
                  </a:cubicBezTo>
                  <a:cubicBezTo>
                    <a:pt x="51851" y="23495"/>
                    <a:pt x="172501" y="107315"/>
                    <a:pt x="220126" y="106680"/>
                  </a:cubicBezTo>
                  <a:cubicBezTo>
                    <a:pt x="267751" y="106045"/>
                    <a:pt x="269021" y="30480"/>
                    <a:pt x="303946" y="15240"/>
                  </a:cubicBezTo>
                  <a:cubicBezTo>
                    <a:pt x="338871" y="0"/>
                    <a:pt x="385226" y="6985"/>
                    <a:pt x="429676" y="15240"/>
                  </a:cubicBezTo>
                  <a:cubicBezTo>
                    <a:pt x="474126" y="23495"/>
                    <a:pt x="510956" y="67310"/>
                    <a:pt x="570646" y="64770"/>
                  </a:cubicBezTo>
                  <a:cubicBezTo>
                    <a:pt x="630336" y="62230"/>
                    <a:pt x="709076" y="31115"/>
                    <a:pt x="787816" y="0"/>
                  </a:cubicBezTo>
                </a:path>
              </a:pathLst>
            </a:custGeom>
            <a:noFill/>
            <a:ln w="25400">
              <a:solidFill>
                <a:srgbClr val="c60ab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08" name="Forme libre : forme 7"/>
            <p:cNvSpPr/>
            <p:nvPr/>
          </p:nvSpPr>
          <p:spPr>
            <a:xfrm>
              <a:off x="6678000" y="4685760"/>
              <a:ext cx="996120" cy="380520"/>
            </a:xfrm>
            <a:custGeom>
              <a:avLst/>
              <a:gdLst>
                <a:gd name="textAreaLeft" fmla="*/ 0 w 996120"/>
                <a:gd name="textAreaRight" fmla="*/ 998280 w 996120"/>
                <a:gd name="textAreaTop" fmla="*/ 0 h 380520"/>
                <a:gd name="textAreaBottom" fmla="*/ 382680 h 380520"/>
              </a:gdLst>
              <a:ahLst/>
              <a:rect l="textAreaLeft" t="textAreaTop" r="textAreaRight" b="textAreaBottom"/>
              <a:pathLst>
                <a:path w="998220" h="382605">
                  <a:moveTo>
                    <a:pt x="0" y="0"/>
                  </a:moveTo>
                  <a:cubicBezTo>
                    <a:pt x="59690" y="14287"/>
                    <a:pt x="119380" y="28575"/>
                    <a:pt x="167640" y="57150"/>
                  </a:cubicBezTo>
                  <a:cubicBezTo>
                    <a:pt x="215900" y="85725"/>
                    <a:pt x="248920" y="152400"/>
                    <a:pt x="289560" y="171450"/>
                  </a:cubicBezTo>
                  <a:cubicBezTo>
                    <a:pt x="330200" y="190500"/>
                    <a:pt x="387985" y="157480"/>
                    <a:pt x="411480" y="171450"/>
                  </a:cubicBezTo>
                  <a:cubicBezTo>
                    <a:pt x="434975" y="185420"/>
                    <a:pt x="382905" y="220345"/>
                    <a:pt x="430530" y="255270"/>
                  </a:cubicBezTo>
                  <a:cubicBezTo>
                    <a:pt x="478155" y="290195"/>
                    <a:pt x="622935" y="368935"/>
                    <a:pt x="697230" y="381000"/>
                  </a:cubicBezTo>
                  <a:cubicBezTo>
                    <a:pt x="771525" y="393065"/>
                    <a:pt x="826135" y="333375"/>
                    <a:pt x="876300" y="327660"/>
                  </a:cubicBezTo>
                  <a:cubicBezTo>
                    <a:pt x="926465" y="321945"/>
                    <a:pt x="962342" y="334327"/>
                    <a:pt x="998220" y="346710"/>
                  </a:cubicBezTo>
                </a:path>
              </a:pathLst>
            </a:custGeom>
            <a:noFill/>
            <a:ln w="25400">
              <a:solidFill>
                <a:srgbClr val="c60ab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09" name="Forme libre : forme 9"/>
            <p:cNvSpPr/>
            <p:nvPr/>
          </p:nvSpPr>
          <p:spPr>
            <a:xfrm>
              <a:off x="7638120" y="4257720"/>
              <a:ext cx="1655280" cy="642960"/>
            </a:xfrm>
            <a:custGeom>
              <a:avLst/>
              <a:gdLst>
                <a:gd name="textAreaLeft" fmla="*/ 0 w 1655280"/>
                <a:gd name="textAreaRight" fmla="*/ 1657440 w 1655280"/>
                <a:gd name="textAreaTop" fmla="*/ 0 h 642960"/>
                <a:gd name="textAreaBottom" fmla="*/ 645120 h 642960"/>
              </a:gdLst>
              <a:ahLst/>
              <a:rect l="textAreaLeft" t="textAreaTop" r="textAreaRight" b="textAreaBottom"/>
              <a:pathLst>
                <a:path w="1657350" h="645209">
                  <a:moveTo>
                    <a:pt x="0" y="645209"/>
                  </a:moveTo>
                  <a:cubicBezTo>
                    <a:pt x="18732" y="611871"/>
                    <a:pt x="37465" y="578534"/>
                    <a:pt x="57150" y="569009"/>
                  </a:cubicBezTo>
                  <a:cubicBezTo>
                    <a:pt x="76835" y="559484"/>
                    <a:pt x="89535" y="599489"/>
                    <a:pt x="118110" y="588059"/>
                  </a:cubicBezTo>
                  <a:cubicBezTo>
                    <a:pt x="146685" y="576629"/>
                    <a:pt x="197485" y="514399"/>
                    <a:pt x="228600" y="500429"/>
                  </a:cubicBezTo>
                  <a:cubicBezTo>
                    <a:pt x="259715" y="486459"/>
                    <a:pt x="264160" y="506779"/>
                    <a:pt x="304800" y="504239"/>
                  </a:cubicBezTo>
                  <a:cubicBezTo>
                    <a:pt x="345440" y="501699"/>
                    <a:pt x="421640" y="490269"/>
                    <a:pt x="472440" y="485189"/>
                  </a:cubicBezTo>
                  <a:cubicBezTo>
                    <a:pt x="523240" y="480109"/>
                    <a:pt x="553720" y="494079"/>
                    <a:pt x="609600" y="473759"/>
                  </a:cubicBezTo>
                  <a:cubicBezTo>
                    <a:pt x="665480" y="453439"/>
                    <a:pt x="730885" y="426134"/>
                    <a:pt x="807720" y="363269"/>
                  </a:cubicBezTo>
                  <a:cubicBezTo>
                    <a:pt x="884555" y="300404"/>
                    <a:pt x="977265" y="156894"/>
                    <a:pt x="1070610" y="96569"/>
                  </a:cubicBezTo>
                  <a:cubicBezTo>
                    <a:pt x="1163955" y="36244"/>
                    <a:pt x="1292225" y="10844"/>
                    <a:pt x="1367790" y="1319"/>
                  </a:cubicBezTo>
                  <a:cubicBezTo>
                    <a:pt x="1443355" y="-8206"/>
                    <a:pt x="1475740" y="36879"/>
                    <a:pt x="1524000" y="39419"/>
                  </a:cubicBezTo>
                  <a:cubicBezTo>
                    <a:pt x="1572260" y="41959"/>
                    <a:pt x="1614805" y="29259"/>
                    <a:pt x="1657350" y="16559"/>
                  </a:cubicBezTo>
                </a:path>
              </a:pathLst>
            </a:custGeom>
            <a:noFill/>
            <a:ln w="25400">
              <a:solidFill>
                <a:srgbClr val="c60ab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10" name="Rectangle 37"/>
            <p:cNvSpPr/>
            <p:nvPr/>
          </p:nvSpPr>
          <p:spPr>
            <a:xfrm>
              <a:off x="9187200" y="3868200"/>
              <a:ext cx="891720" cy="21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000" spc="-1" strike="noStrike">
                  <a:solidFill>
                    <a:schemeClr val="dk1"/>
                  </a:solidFill>
                  <a:latin typeface="Calibri"/>
                </a:rPr>
                <a:t>Ras Bir</a:t>
              </a:r>
              <a:endParaRPr b="0" lang="fr-FR" sz="1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11" name="Connecteur droit avec flèche 13"/>
            <p:cNvCxnSpPr/>
            <p:nvPr/>
          </p:nvCxnSpPr>
          <p:spPr>
            <a:xfrm flipV="1">
              <a:off x="9312120" y="4002480"/>
              <a:ext cx="226080" cy="243720"/>
            </a:xfrm>
            <a:prstGeom prst="straightConnector1">
              <a:avLst/>
            </a:prstGeom>
            <a:ln w="15875">
              <a:solidFill>
                <a:srgbClr val="c60ab9"/>
              </a:solidFill>
              <a:round/>
              <a:headEnd len="med" type="triangle" w="med"/>
              <a:tailEnd len="med" type="triangle" w="med"/>
            </a:ln>
          </p:spPr>
        </p:cxnSp>
        <p:sp>
          <p:nvSpPr>
            <p:cNvPr id="112" name="Triangle isocèle 1"/>
            <p:cNvSpPr/>
            <p:nvPr/>
          </p:nvSpPr>
          <p:spPr>
            <a:xfrm>
              <a:off x="5812200" y="564336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pPr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13" name="Forme libre : forme 8"/>
            <p:cNvSpPr/>
            <p:nvPr/>
          </p:nvSpPr>
          <p:spPr>
            <a:xfrm>
              <a:off x="3428280" y="7609680"/>
              <a:ext cx="262440" cy="580680"/>
            </a:xfrm>
            <a:custGeom>
              <a:avLst/>
              <a:gdLst>
                <a:gd name="textAreaLeft" fmla="*/ 0 w 262440"/>
                <a:gd name="textAreaRight" fmla="*/ 264600 w 262440"/>
                <a:gd name="textAreaTop" fmla="*/ 0 h 580680"/>
                <a:gd name="textAreaBottom" fmla="*/ 582840 h 580680"/>
              </a:gdLst>
              <a:ahLst/>
              <a:rect l="textAreaLeft" t="textAreaTop" r="textAreaRight" b="textAreaBottom"/>
              <a:pathLst>
                <a:path w="264646" h="582930">
                  <a:moveTo>
                    <a:pt x="112246" y="0"/>
                  </a:moveTo>
                  <a:cubicBezTo>
                    <a:pt x="46206" y="147637"/>
                    <a:pt x="-19834" y="295275"/>
                    <a:pt x="5566" y="392430"/>
                  </a:cubicBezTo>
                  <a:cubicBezTo>
                    <a:pt x="30966" y="489585"/>
                    <a:pt x="147806" y="536257"/>
                    <a:pt x="264646" y="582930"/>
                  </a:cubicBezTo>
                </a:path>
              </a:pathLst>
            </a:custGeom>
            <a:noFill/>
            <a:ln w="38100">
              <a:solidFill>
                <a:srgbClr val="c60ab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14" name="Forme libre : forme 10"/>
            <p:cNvSpPr/>
            <p:nvPr/>
          </p:nvSpPr>
          <p:spPr>
            <a:xfrm flipH="1" flipV="1">
              <a:off x="5091840" y="7731720"/>
              <a:ext cx="105480" cy="170640"/>
            </a:xfrm>
            <a:custGeom>
              <a:avLst/>
              <a:gdLst>
                <a:gd name="textAreaLeft" fmla="*/ 360 w 105480"/>
                <a:gd name="textAreaRight" fmla="*/ 107280 w 105480"/>
                <a:gd name="textAreaTop" fmla="*/ 720 h 170640"/>
                <a:gd name="textAreaBottom" fmla="*/ 173160 h 170640"/>
              </a:gdLst>
              <a:ahLst/>
              <a:rect l="textAreaLeft" t="textAreaTop" r="textAreaRight" b="textAreaBottom"/>
              <a:pathLst>
                <a:path w="174647" h="154464">
                  <a:moveTo>
                    <a:pt x="0" y="43974"/>
                  </a:moveTo>
                  <a:cubicBezTo>
                    <a:pt x="77787" y="15716"/>
                    <a:pt x="155575" y="-12541"/>
                    <a:pt x="171450" y="5874"/>
                  </a:cubicBezTo>
                  <a:cubicBezTo>
                    <a:pt x="187325" y="24289"/>
                    <a:pt x="141287" y="89376"/>
                    <a:pt x="95250" y="154464"/>
                  </a:cubicBezTo>
                </a:path>
              </a:pathLst>
            </a:custGeom>
            <a:noFill/>
            <a:ln w="25400">
              <a:solidFill>
                <a:srgbClr val="c60ab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15" name="Triangle isocèle 2"/>
            <p:cNvSpPr/>
            <p:nvPr/>
          </p:nvSpPr>
          <p:spPr>
            <a:xfrm>
              <a:off x="6529680" y="7023600"/>
              <a:ext cx="97920" cy="11088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solidFill>
                <a:srgbClr val="4372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12240" bIns="12240" anchor="ctr">
              <a:noAutofit/>
            </a:bodyPr>
            <a:p>
              <a:endParaRPr b="0" lang="fr-FR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16" name="Rectangle 3"/>
            <p:cNvSpPr/>
            <p:nvPr/>
          </p:nvSpPr>
          <p:spPr>
            <a:xfrm>
              <a:off x="4531320" y="7468560"/>
              <a:ext cx="720720" cy="21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000" spc="-1" strike="noStrike">
                  <a:solidFill>
                    <a:schemeClr val="dk1"/>
                  </a:solidFill>
                  <a:latin typeface="Calibri"/>
                </a:rPr>
                <a:t>Kontali</a:t>
              </a:r>
              <a:endParaRPr b="0" lang="fr-FR" sz="1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7" name="Rectangle 4"/>
            <p:cNvSpPr/>
            <p:nvPr/>
          </p:nvSpPr>
          <p:spPr>
            <a:xfrm>
              <a:off x="5899320" y="7000560"/>
              <a:ext cx="720720" cy="21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fr-FR" sz="1000" spc="-1" strike="noStrike">
                  <a:solidFill>
                    <a:schemeClr val="dk1"/>
                  </a:solidFill>
                  <a:latin typeface="Calibri"/>
                </a:rPr>
                <a:t>Omar Jaggah</a:t>
              </a:r>
              <a:endParaRPr b="0" lang="fr-FR" sz="1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1512</TotalTime>
  <Application>LibreOffice/7.6.4.1$Windows_X86_64 LibreOffice_project/e19e193f88cd6c0525a17fb7a176ed8e6a3e2aa1</Application>
  <AppVersion>15.0000</AppVersion>
  <Words>70</Words>
  <Paragraphs>28</Paragraphs>
  <Company>Ministère des Armées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2026-01-06T07:44:28Z</dcterms:created>
  <dc:creator>BELAHCENE Khaled CNE</dc:creator>
  <dc:description/>
  <dc:language>fr-FR</dc:language>
  <cp:lastModifiedBy/>
  <cp:lastPrinted>2026-01-06T09:07:47Z</cp:lastPrinted>
  <dcterms:modified xsi:type="dcterms:W3CDTF">2026-01-13T08:40:09Z</dcterms:modified>
  <cp:revision>28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Personnalisé</vt:lpwstr>
  </property>
  <property fmtid="{D5CDD505-2E9C-101B-9397-08002B2CF9AE}" pid="3" name="Slides">
    <vt:i4>1</vt:i4>
  </property>
</Properties>
</file>